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0" r:id="rId2"/>
    <p:sldId id="271" r:id="rId3"/>
    <p:sldId id="274" r:id="rId4"/>
    <p:sldId id="272" r:id="rId5"/>
    <p:sldId id="275" r:id="rId6"/>
    <p:sldId id="276" r:id="rId7"/>
    <p:sldId id="277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8" r:id="rId16"/>
    <p:sldId id="291" r:id="rId17"/>
    <p:sldId id="299" r:id="rId18"/>
    <p:sldId id="302" r:id="rId19"/>
    <p:sldId id="301" r:id="rId20"/>
    <p:sldId id="300" r:id="rId21"/>
    <p:sldId id="303" r:id="rId22"/>
    <p:sldId id="292" r:id="rId23"/>
    <p:sldId id="293" r:id="rId24"/>
    <p:sldId id="310" r:id="rId25"/>
    <p:sldId id="294" r:id="rId26"/>
    <p:sldId id="295" r:id="rId27"/>
    <p:sldId id="308" r:id="rId28"/>
    <p:sldId id="309" r:id="rId29"/>
    <p:sldId id="307" r:id="rId30"/>
    <p:sldId id="312" r:id="rId31"/>
    <p:sldId id="313" r:id="rId32"/>
    <p:sldId id="297" r:id="rId33"/>
    <p:sldId id="304" r:id="rId34"/>
    <p:sldId id="306" r:id="rId35"/>
    <p:sldId id="316" r:id="rId36"/>
    <p:sldId id="315" r:id="rId37"/>
    <p:sldId id="314" r:id="rId38"/>
    <p:sldId id="311" r:id="rId39"/>
    <p:sldId id="31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1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Relatedness and “chip heritability”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740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"/>
            <a:ext cx="99441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4201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90392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94107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" y="0"/>
            <a:ext cx="87439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illustration of how relatedness can be used: Genetic </a:t>
            </a:r>
            <a:r>
              <a:rPr lang="en-US" dirty="0" err="1" smtClean="0"/>
              <a:t>homophily</a:t>
            </a:r>
            <a:r>
              <a:rPr lang="en-US" dirty="0" smtClean="0"/>
              <a:t>/</a:t>
            </a:r>
            <a:r>
              <a:rPr lang="en-US" dirty="0" err="1" smtClean="0"/>
              <a:t>homogamy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know friends/spouses tend to be </a:t>
            </a:r>
            <a:r>
              <a:rPr lang="en-US" dirty="0" err="1" smtClean="0"/>
              <a:t>phenotypically</a:t>
            </a:r>
            <a:r>
              <a:rPr lang="en-US" dirty="0" smtClean="0"/>
              <a:t> similar. </a:t>
            </a:r>
          </a:p>
          <a:p>
            <a:r>
              <a:rPr lang="en-US" dirty="0" smtClean="0"/>
              <a:t>Is there a genetic component?</a:t>
            </a:r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555750"/>
            <a:ext cx="4295775" cy="103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0"/>
            <a:ext cx="4524375" cy="611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74199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379578"/>
            <a:ext cx="6981825" cy="205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75247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419600"/>
            <a:ext cx="7534275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5802803" cy="625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223" y="5257800"/>
            <a:ext cx="452177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919163"/>
            <a:ext cx="760095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73628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191000"/>
            <a:ext cx="74771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second area of utility for genetic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Twin studies</a:t>
            </a:r>
          </a:p>
          <a:p>
            <a:pPr lvl="1"/>
            <a:r>
              <a:rPr lang="en-US" dirty="0" smtClean="0"/>
              <a:t>Heritability: increased genetic similarity (identical twins as compared to fraternal twins) →increased phenotypic similarity</a:t>
            </a:r>
          </a:p>
          <a:p>
            <a:r>
              <a:rPr lang="en-US" dirty="0" smtClean="0"/>
              <a:t>Perhaps same idea can be used with genome-wide measures of genetic similarity</a:t>
            </a:r>
            <a:endParaRPr lang="en-US" dirty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8"/>
            <a:ext cx="9906000" cy="682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15525" cy="698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3324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0"/>
            <a:ext cx="3278188" cy="507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410200"/>
            <a:ext cx="61150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553200" y="129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widely used!!!</a:t>
            </a:r>
            <a:endParaRPr 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91675" cy="736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839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75438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114800"/>
            <a:ext cx="77819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54483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0"/>
            <a:ext cx="3886200" cy="124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791200" y="236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cities in France</a:t>
            </a:r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3375"/>
            <a:ext cx="953452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533400"/>
            <a:ext cx="541972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777874"/>
            <a:ext cx="3524250" cy="150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74485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962400"/>
            <a:ext cx="7239000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0"/>
            <a:ext cx="4572000" cy="104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24000"/>
            <a:ext cx="72294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carefully</a:t>
            </a:r>
          </a:p>
          <a:p>
            <a:r>
              <a:rPr lang="en-US" dirty="0" smtClean="0"/>
              <a:t>Very sensitive to pop </a:t>
            </a:r>
            <a:r>
              <a:rPr lang="en-US" dirty="0" err="1" smtClean="0"/>
              <a:t>strat</a:t>
            </a:r>
            <a:r>
              <a:rPr lang="en-US" dirty="0" smtClean="0"/>
              <a:t>!</a:t>
            </a:r>
          </a:p>
          <a:p>
            <a:r>
              <a:rPr lang="en-US" dirty="0" smtClean="0"/>
              <a:t>Worth thinking carefully about why you are estimating heritability</a:t>
            </a:r>
          </a:p>
          <a:p>
            <a:pPr lvl="1"/>
            <a:r>
              <a:rPr lang="en-US" dirty="0" err="1" smtClean="0"/>
              <a:t>Turkheimer’s</a:t>
            </a:r>
            <a:r>
              <a:rPr lang="en-US" dirty="0" smtClean="0"/>
              <a:t> Laws</a:t>
            </a:r>
          </a:p>
          <a:p>
            <a:pPr lvl="1"/>
            <a:r>
              <a:rPr lang="en-US" dirty="0" smtClean="0"/>
              <a:t>Other approaches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3810000"/>
            <a:ext cx="3200400" cy="245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953000"/>
            <a:ext cx="4724400" cy="78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illustrative 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err="1" smtClean="0"/>
              <a:t>ssm</a:t>
            </a:r>
            <a:r>
              <a:rPr lang="en-US" dirty="0" smtClean="0"/>
              <a:t> paper</a:t>
            </a:r>
          </a:p>
          <a:p>
            <a:r>
              <a:rPr lang="en-US" dirty="0" smtClean="0"/>
              <a:t>Felix’s paper on fertility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5317611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799" y="1219200"/>
            <a:ext cx="457720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7063" y="5562600"/>
            <a:ext cx="422693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Pleiotropy</a:t>
            </a:r>
            <a:r>
              <a:rPr lang="en-US" dirty="0" smtClean="0"/>
              <a:t> &amp; </a:t>
            </a:r>
            <a:r>
              <a:rPr lang="en-US" dirty="0" err="1" smtClean="0"/>
              <a:t>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69627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466960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5181600"/>
            <a:ext cx="69627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85800"/>
            <a:ext cx="56864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648200"/>
            <a:ext cx="57435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Research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8452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947738"/>
            <a:ext cx="75247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14413"/>
            <a:ext cx="8678862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38150"/>
            <a:ext cx="9991725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8338" y="1581150"/>
            <a:ext cx="526732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0113"/>
            <a:ext cx="99441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6" y="381000"/>
            <a:ext cx="90392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121</Words>
  <Application>Microsoft Office PowerPoint</Application>
  <PresentationFormat>On-screen Show (4:3)</PresentationFormat>
  <Paragraphs>25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Relatedness and “chip heritability”  2016 Summer Workshop CEDUA El Colegio de Mexico, A. 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illustration of how relatedness can be used: Genetic homophily/homogamy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second area of utility for genetic similarity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 few illustrative uses</vt:lpstr>
      <vt:lpstr>PowerPoint Presentation</vt:lpstr>
      <vt:lpstr>Pleiotropy &amp; rG</vt:lpstr>
      <vt:lpstr>PowerPoint Presentation</vt:lpstr>
      <vt:lpstr>PowerPoint Presentation</vt:lpstr>
      <vt:lpstr>Research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304</cp:revision>
  <dcterms:created xsi:type="dcterms:W3CDTF">2006-08-16T00:00:00Z</dcterms:created>
  <dcterms:modified xsi:type="dcterms:W3CDTF">2016-06-08T20:04:44Z</dcterms:modified>
</cp:coreProperties>
</file>